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48856-C307-4F6B-99CD-F2E6269715D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08A5-9CDC-459B-A388-D151ACBC4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C08A5-9CDC-459B-A388-D151ACBC4F5C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1A82-C248-41C8-8724-5553723D1385}" type="datetimeFigureOut">
              <a:rPr lang="ru-RU" smtClean="0"/>
              <a:pPr/>
              <a:t>06.03.2020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3786190"/>
            <a:ext cx="3429024" cy="15716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	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малых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предприятий - </a:t>
            </a:r>
          </a:p>
          <a:p>
            <a:pPr algn="r"/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2284, численность работающих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них – 68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тыс. человек, в среднем –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работников на одно предприятие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0694" y="1142985"/>
            <a:ext cx="3429024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Среднемесячная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заработная плата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работающих на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малых предприятиях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25865 рублей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минимальная - в отрасли «Сельское, лесное хозяйство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охота, рыболовство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рыбоводство»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17211 рублей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максимальная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области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добычи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полезных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ископаемых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- 47415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685800" y="2693987"/>
            <a:ext cx="3028944" cy="1592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1"/>
            <a:ext cx="385765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Инвестиции в основной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 –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4527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0694" y="5500702"/>
            <a:ext cx="3429024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Оборот малых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 – 164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млрд. рублей,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одно предприятие -  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72,2 млн.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3500438"/>
            <a:ext cx="1285884" cy="71438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7158" y="1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Малые предприятия в </a:t>
            </a:r>
          </a:p>
          <a:p>
            <a:pPr algn="ctr"/>
            <a:r>
              <a:rPr lang="ru-RU" sz="2400" b="1" u="sng" dirty="0" smtClean="0"/>
              <a:t>Удмуртской Республике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в январе </a:t>
            </a:r>
            <a:r>
              <a:rPr lang="ru-RU" sz="2400" b="1" u="sng" dirty="0" smtClean="0"/>
              <a:t>– </a:t>
            </a:r>
            <a:r>
              <a:rPr lang="ru-RU" sz="2400" b="1" u="sng" dirty="0" smtClean="0"/>
              <a:t>декабре </a:t>
            </a:r>
            <a:r>
              <a:rPr lang="ru-RU" sz="2400" b="1" u="sng" dirty="0" smtClean="0"/>
              <a:t>2019 года</a:t>
            </a:r>
          </a:p>
          <a:p>
            <a:pPr algn="ctr"/>
            <a:r>
              <a:rPr lang="ru-RU" sz="2400" b="1" u="sng" dirty="0" smtClean="0"/>
              <a:t>(с численностью работающих от 16 до 100 человек)</a:t>
            </a:r>
          </a:p>
          <a:p>
            <a:pPr algn="ctr"/>
            <a:endParaRPr lang="ru-RU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5072066" y="2428868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14282" y="5357826"/>
            <a:ext cx="3857652" cy="12858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Отгружено товаров собственного </a:t>
            </a:r>
            <a:r>
              <a:rPr lang="en-US" sz="1600" kern="7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производства, выполнено работ и услуг </a:t>
            </a:r>
            <a:endParaRPr lang="en-US" sz="1600" kern="700" dirty="0" smtClean="0">
              <a:latin typeface="Times New Roman" pitchFamily="18" charset="0"/>
              <a:cs typeface="Times New Roman" pitchFamily="18" charset="0"/>
            </a:endParaRPr>
          </a:p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собственными силами – </a:t>
            </a:r>
            <a:endParaRPr lang="en-US" sz="1600" kern="700" dirty="0" smtClean="0">
              <a:latin typeface="Times New Roman" pitchFamily="18" charset="0"/>
              <a:cs typeface="Times New Roman" pitchFamily="18" charset="0"/>
            </a:endParaRPr>
          </a:p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87</a:t>
            </a:r>
            <a:r>
              <a:rPr lang="en-US" sz="1600" kern="7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2 млрд. рублей</a:t>
            </a:r>
            <a:endParaRPr lang="ru-RU" sz="1600" kern="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4282" y="4357694"/>
            <a:ext cx="3857652" cy="8572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Продано товаров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несобственного производства –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77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 млрд.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\\Wserver1\netwar4\206\2017 год\4 КВ\Картинки малый бизнес\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857628"/>
            <a:ext cx="1571636" cy="785818"/>
          </a:xfrm>
          <a:prstGeom prst="rect">
            <a:avLst/>
          </a:prstGeom>
          <a:noFill/>
        </p:spPr>
      </p:pic>
      <p:pic>
        <p:nvPicPr>
          <p:cNvPr id="1029" name="Picture 5" descr="\\Wserver1\netwar4\206\2017 год\4 КВ\Картинки производство\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6000768"/>
            <a:ext cx="1357321" cy="582220"/>
          </a:xfrm>
          <a:prstGeom prst="rect">
            <a:avLst/>
          </a:prstGeom>
          <a:noFill/>
        </p:spPr>
      </p:pic>
      <p:cxnSp>
        <p:nvCxnSpPr>
          <p:cNvPr id="20" name="Соединительная линия уступом 19"/>
          <p:cNvCxnSpPr/>
          <p:nvPr/>
        </p:nvCxnSpPr>
        <p:spPr>
          <a:xfrm rot="5400000">
            <a:off x="3821901" y="3607595"/>
            <a:ext cx="857256" cy="35719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endCxn id="40" idx="3"/>
          </p:cNvCxnSpPr>
          <p:nvPr/>
        </p:nvCxnSpPr>
        <p:spPr>
          <a:xfrm rot="5400000">
            <a:off x="3571868" y="3786190"/>
            <a:ext cx="1500198" cy="50006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hape 34"/>
          <p:cNvCxnSpPr/>
          <p:nvPr/>
        </p:nvCxnSpPr>
        <p:spPr>
          <a:xfrm rot="5400000">
            <a:off x="3143240" y="4286258"/>
            <a:ext cx="2500332" cy="642940"/>
          </a:xfrm>
          <a:prstGeom prst="bentConnector3">
            <a:avLst>
              <a:gd name="adj1" fmla="val 1012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rot="16200000" flipH="1">
            <a:off x="4786314" y="3500438"/>
            <a:ext cx="857256" cy="571504"/>
          </a:xfrm>
          <a:prstGeom prst="bentConnector3">
            <a:avLst>
              <a:gd name="adj1" fmla="val 17307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/>
          <p:nvPr/>
        </p:nvCxnSpPr>
        <p:spPr>
          <a:xfrm rot="16200000" flipH="1">
            <a:off x="3893341" y="4250538"/>
            <a:ext cx="2571767" cy="642940"/>
          </a:xfrm>
          <a:prstGeom prst="bentConnector3">
            <a:avLst>
              <a:gd name="adj1" fmla="val 1014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\\Wserver1\netwar4\206\2018 год\6 мес 2018\Картинки зарплата\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214422"/>
            <a:ext cx="1714512" cy="785818"/>
          </a:xfrm>
          <a:prstGeom prst="rect">
            <a:avLst/>
          </a:prstGeom>
          <a:noFill/>
        </p:spPr>
      </p:pic>
      <p:pic>
        <p:nvPicPr>
          <p:cNvPr id="4" name="Picture 3" descr="\\Wserver1\netwar4\206\2018 год\6 мес 2018\Картинки оборот\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5572140"/>
            <a:ext cx="1119173" cy="1071570"/>
          </a:xfrm>
          <a:prstGeom prst="rect">
            <a:avLst/>
          </a:prstGeom>
          <a:noFill/>
        </p:spPr>
      </p:pic>
      <p:pic>
        <p:nvPicPr>
          <p:cNvPr id="5" name="Picture 4" descr="\\Wserver1\netwar4\206\2018 год\6 мес 2018\Картинки продано\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429133"/>
            <a:ext cx="952508" cy="714380"/>
          </a:xfrm>
          <a:prstGeom prst="rect">
            <a:avLst/>
          </a:prstGeom>
          <a:noFill/>
        </p:spPr>
      </p:pic>
      <p:pic>
        <p:nvPicPr>
          <p:cNvPr id="6" name="Picture 5" descr="\\Wserver1\netwar4\206\2018 год\6 мес 2018\Картинки малый бизнес\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142984"/>
            <a:ext cx="4857784" cy="2200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124</Words>
  <Application>Microsoft Office PowerPoint</Application>
  <PresentationFormat>Экран (4:3)</PresentationFormat>
  <Paragraphs>26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р</dc:title>
  <dc:creator>GEG</dc:creator>
  <cp:lastModifiedBy>OEM20501</cp:lastModifiedBy>
  <cp:revision>85</cp:revision>
  <dcterms:created xsi:type="dcterms:W3CDTF">2015-03-17T04:59:47Z</dcterms:created>
  <dcterms:modified xsi:type="dcterms:W3CDTF">2020-03-06T05:53:14Z</dcterms:modified>
</cp:coreProperties>
</file>